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35.xml" ContentType="application/vnd.openxmlformats-officedocument.presentationml.slideLayout+xml"/>
  <Override PartName="/ppt/notesSlides/notesSlide11.xml" ContentType="application/vnd.openxmlformats-officedocument.presentationml.notesSlide+xml"/>
  <Override PartName="/ppt/slideLayouts/slideLayout51.xml" ContentType="application/vnd.openxmlformats-officedocument.presentationml.slideLayout+xml"/>
  <Override PartName="/docProps/app.xml" ContentType="application/vnd.openxmlformats-officedocument.extended-properties+xml"/>
  <Override PartName="/ppt/notesSlides/notesSlide9.xml" ContentType="application/vnd.openxmlformats-officedocument.presentationml.notesSlide+xml"/>
  <Override PartName="/ppt/slideLayouts/slideLayout23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6.xml" ContentType="application/vnd.openxmlformats-officedocument.theme+xml"/>
  <Override PartName="/ppt/slides/slide11.xml" ContentType="application/vnd.openxmlformats-officedocument.presentationml.slide+xml"/>
  <Override PartName="/ppt/theme/theme3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56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6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77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s/slide13.xml" ContentType="application/vnd.openxmlformats-officedocument.presentationml.slide+xml"/>
  <Override PartName="/ppt/slideLayouts/slideLayout64.xml" ContentType="application/vnd.openxmlformats-officedocument.presentationml.slideLayout+xml"/>
  <Override PartName="/ppt/theme/theme9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Layouts/slideLayout3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6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3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s/slide10.xml" ContentType="application/vnd.openxmlformats-officedocument.presentationml.slide+xml"/>
  <Override PartName="/ppt/theme/theme10.xml" ContentType="application/vnd.openxmlformats-officedocument.theme+xml"/>
  <Override PartName="/ppt/presProps.xml" ContentType="application/vnd.openxmlformats-officedocument.presentationml.presProps+xml"/>
  <Override PartName="/ppt/theme/theme5.xml" ContentType="application/vnd.openxmlformats-officedocument.theme+xml"/>
  <Override PartName="/ppt/slideLayouts/slideLayout82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5.xml" ContentType="application/vnd.openxmlformats-officedocument.presentationml.slideLayout+xml"/>
  <Override PartName="/docProps/core.xml" ContentType="application/vnd.openxmlformats-package.core-properties+xml"/>
  <Override PartName="/ppt/slideMasters/slideMaster9.xml" ContentType="application/vnd.openxmlformats-officedocument.presentationml.slideMaster+xml"/>
  <Default Extension="bin" ContentType="application/vnd.openxmlformats-officedocument.presentationml.printerSettings"/>
  <Override PartName="/ppt/slideMasters/slideMaster2.xml" ContentType="application/vnd.openxmlformats-officedocument.presentationml.slideMaster+xml"/>
  <Override PartName="/ppt/notesSlides/notesSlide10.xml" ContentType="application/vnd.openxmlformats-officedocument.presentationml.notesSlide+xml"/>
  <Override PartName="/ppt/theme/theme8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58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Layouts/slideLayout30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6.xml" ContentType="application/vnd.openxmlformats-officedocument.presentationml.slideMaster+xml"/>
  <Override PartName="/ppt/slideLayouts/slideLayout33.xml" ContentType="application/vnd.openxmlformats-officedocument.presentationml.slideLayout+xml"/>
  <Override PartName="/ppt/notesSlides/notesSlide14.xml" ContentType="application/vnd.openxmlformats-officedocument.presentationml.notesSlide+xml"/>
  <Override PartName="/ppt/theme/theme2.xml" ContentType="application/vnd.openxmlformats-officedocument.theme+xml"/>
  <Override PartName="/ppt/theme/theme4.xml" ContentType="application/vnd.openxmlformats-officedocument.theme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97.xml" ContentType="application/vnd.openxmlformats-officedocument.presentationml.slideLayout+xml"/>
  <Override PartName="/ppt/slideMasters/slideMaster3.xml" ContentType="application/vnd.openxmlformats-officedocument.presentationml.slideMaster+xml"/>
  <Override PartName="/ppt/slideLayouts/slideLayout3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Layouts/slideLayout84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Layouts/slideLayout50.xml" ContentType="application/vnd.openxmlformats-officedocument.presentationml.slideLayout+xml"/>
  <Override PartName="/ppt/slideLayouts/slideLayout89.xml" ContentType="application/vnd.openxmlformats-officedocument.presentationml.slideLayout+xml"/>
  <Override PartName="/ppt/notesSlides/notesSlide3.xml" ContentType="application/vnd.openxmlformats-officedocument.presentationml.notesSlide+xml"/>
  <Default Extension="xml" ContentType="application/xml"/>
  <Override PartName="/ppt/slideLayouts/slideLayout2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2.xml" ContentType="application/vnd.openxmlformats-officedocument.presentationml.slideLayout+xml"/>
  <Override PartName="/ppt/notesSlides/notesSlide7.xml" ContentType="application/vnd.openxmlformats-officedocument.presentationml.notesSlide+xml"/>
  <Override PartName="/ppt/slideLayouts/slideLayout52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s/slide14.xml" ContentType="application/vnd.openxmlformats-officedocument.presentationml.slide+xml"/>
  <Override PartName="/ppt/slideLayouts/slideLayout18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74.xml" ContentType="application/vnd.openxmlformats-officedocument.presentationml.slideLayout+xml"/>
  <Override PartName="/ppt/notesSlides/notesSlide12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39.xml" ContentType="application/vnd.openxmlformats-officedocument.presentationml.slideLayout+xml"/>
  <Default Extension="jpeg" ContentType="image/jpeg"/>
  <Override PartName="/ppt/slideLayouts/slideLayout73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31.xml" ContentType="application/vnd.openxmlformats-officedocument.presentationml.slideLayout+xml"/>
  <Override PartName="/ppt/slides/slide15.xml" ContentType="application/vnd.openxmlformats-officedocument.presentationml.slide+xml"/>
  <Override PartName="/ppt/slideLayouts/slideLayout42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s/slide9.xml" ContentType="application/vnd.openxmlformats-officedocument.presentationml.slide+xml"/>
  <Override PartName="/ppt/notesSlides/notesSlide8.xml" ContentType="application/vnd.openxmlformats-officedocument.presentationml.notesSlide+xml"/>
  <Default Extension="rels" ContentType="application/vnd.openxmlformats-package.relationships+xml"/>
  <Override PartName="/ppt/theme/theme7.xml" ContentType="application/vnd.openxmlformats-officedocument.theme+xml"/>
  <Override PartName="/ppt/slides/slide6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55" r:id="rId1"/>
    <p:sldMasterId id="2147483656" r:id="rId2"/>
    <p:sldMasterId id="2147483751" r:id="rId3"/>
    <p:sldMasterId id="2147483657" r:id="rId4"/>
    <p:sldMasterId id="2147483658" r:id="rId5"/>
    <p:sldMasterId id="2147483659" r:id="rId6"/>
    <p:sldMasterId id="2147483739" r:id="rId7"/>
    <p:sldMasterId id="2147483763" r:id="rId8"/>
    <p:sldMasterId id="2147483661" r:id="rId9"/>
  </p:sldMasterIdLst>
  <p:notesMasterIdLst>
    <p:notesMasterId r:id="rId25"/>
  </p:notesMasterIdLst>
  <p:sldIdLst>
    <p:sldId id="256" r:id="rId10"/>
    <p:sldId id="269" r:id="rId11"/>
    <p:sldId id="270" r:id="rId12"/>
    <p:sldId id="293" r:id="rId13"/>
    <p:sldId id="277" r:id="rId14"/>
    <p:sldId id="292" r:id="rId15"/>
    <p:sldId id="295" r:id="rId16"/>
    <p:sldId id="297" r:id="rId17"/>
    <p:sldId id="296" r:id="rId18"/>
    <p:sldId id="299" r:id="rId19"/>
    <p:sldId id="294" r:id="rId20"/>
    <p:sldId id="281" r:id="rId21"/>
    <p:sldId id="282" r:id="rId22"/>
    <p:sldId id="284" r:id="rId23"/>
    <p:sldId id="290" r:id="rId24"/>
  </p:sldIdLst>
  <p:sldSz cx="13004800" cy="9753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200" kern="1200">
        <a:solidFill>
          <a:srgbClr val="FFFFFF"/>
        </a:solidFill>
        <a:latin typeface="Gill Sans"/>
        <a:ea typeface="ヒラギノ角ゴ ProN W3"/>
        <a:cs typeface="ヒラギノ角ゴ ProN W3"/>
        <a:sym typeface="Gill Sans"/>
      </a:defRPr>
    </a:lvl1pPr>
    <a:lvl2pPr marL="457200" algn="l" rtl="0" fontAlgn="base">
      <a:spcBef>
        <a:spcPct val="0"/>
      </a:spcBef>
      <a:spcAft>
        <a:spcPct val="0"/>
      </a:spcAft>
      <a:defRPr sz="4200" kern="1200">
        <a:solidFill>
          <a:srgbClr val="FFFFFF"/>
        </a:solidFill>
        <a:latin typeface="Gill Sans"/>
        <a:ea typeface="ヒラギノ角ゴ ProN W3"/>
        <a:cs typeface="ヒラギノ角ゴ ProN W3"/>
        <a:sym typeface="Gill Sans"/>
      </a:defRPr>
    </a:lvl2pPr>
    <a:lvl3pPr marL="914400" algn="l" rtl="0" fontAlgn="base">
      <a:spcBef>
        <a:spcPct val="0"/>
      </a:spcBef>
      <a:spcAft>
        <a:spcPct val="0"/>
      </a:spcAft>
      <a:defRPr sz="4200" kern="1200">
        <a:solidFill>
          <a:srgbClr val="FFFFFF"/>
        </a:solidFill>
        <a:latin typeface="Gill Sans"/>
        <a:ea typeface="ヒラギノ角ゴ ProN W3"/>
        <a:cs typeface="ヒラギノ角ゴ ProN W3"/>
        <a:sym typeface="Gill Sans"/>
      </a:defRPr>
    </a:lvl3pPr>
    <a:lvl4pPr marL="1371600" algn="l" rtl="0" fontAlgn="base">
      <a:spcBef>
        <a:spcPct val="0"/>
      </a:spcBef>
      <a:spcAft>
        <a:spcPct val="0"/>
      </a:spcAft>
      <a:defRPr sz="4200" kern="1200">
        <a:solidFill>
          <a:srgbClr val="FFFFFF"/>
        </a:solidFill>
        <a:latin typeface="Gill Sans"/>
        <a:ea typeface="ヒラギノ角ゴ ProN W3"/>
        <a:cs typeface="ヒラギノ角ゴ ProN W3"/>
        <a:sym typeface="Gill Sans"/>
      </a:defRPr>
    </a:lvl4pPr>
    <a:lvl5pPr marL="1828800" algn="l" rtl="0" fontAlgn="base">
      <a:spcBef>
        <a:spcPct val="0"/>
      </a:spcBef>
      <a:spcAft>
        <a:spcPct val="0"/>
      </a:spcAft>
      <a:defRPr sz="4200" kern="1200">
        <a:solidFill>
          <a:srgbClr val="FFFFFF"/>
        </a:solidFill>
        <a:latin typeface="Gill Sans"/>
        <a:ea typeface="ヒラギノ角ゴ ProN W3"/>
        <a:cs typeface="ヒラギノ角ゴ ProN W3"/>
        <a:sym typeface="Gill Sans"/>
      </a:defRPr>
    </a:lvl5pPr>
    <a:lvl6pPr marL="2286000" algn="l" defTabSz="914400" rtl="0" eaLnBrk="1" latinLnBrk="0" hangingPunct="1">
      <a:defRPr sz="4200" kern="1200">
        <a:solidFill>
          <a:srgbClr val="FFFFFF"/>
        </a:solidFill>
        <a:latin typeface="Gill Sans"/>
        <a:ea typeface="ヒラギノ角ゴ ProN W3"/>
        <a:cs typeface="ヒラギノ角ゴ ProN W3"/>
        <a:sym typeface="Gill Sans"/>
      </a:defRPr>
    </a:lvl6pPr>
    <a:lvl7pPr marL="2743200" algn="l" defTabSz="914400" rtl="0" eaLnBrk="1" latinLnBrk="0" hangingPunct="1">
      <a:defRPr sz="4200" kern="1200">
        <a:solidFill>
          <a:srgbClr val="FFFFFF"/>
        </a:solidFill>
        <a:latin typeface="Gill Sans"/>
        <a:ea typeface="ヒラギノ角ゴ ProN W3"/>
        <a:cs typeface="ヒラギノ角ゴ ProN W3"/>
        <a:sym typeface="Gill Sans"/>
      </a:defRPr>
    </a:lvl7pPr>
    <a:lvl8pPr marL="3200400" algn="l" defTabSz="914400" rtl="0" eaLnBrk="1" latinLnBrk="0" hangingPunct="1">
      <a:defRPr sz="4200" kern="1200">
        <a:solidFill>
          <a:srgbClr val="FFFFFF"/>
        </a:solidFill>
        <a:latin typeface="Gill Sans"/>
        <a:ea typeface="ヒラギノ角ゴ ProN W3"/>
        <a:cs typeface="ヒラギノ角ゴ ProN W3"/>
        <a:sym typeface="Gill Sans"/>
      </a:defRPr>
    </a:lvl8pPr>
    <a:lvl9pPr marL="3657600" algn="l" defTabSz="914400" rtl="0" eaLnBrk="1" latinLnBrk="0" hangingPunct="1">
      <a:defRPr sz="4200" kern="1200">
        <a:solidFill>
          <a:srgbClr val="FFFFFF"/>
        </a:solidFill>
        <a:latin typeface="Gill Sans"/>
        <a:ea typeface="ヒラギノ角ゴ ProN W3"/>
        <a:cs typeface="ヒラギノ角ゴ ProN W3"/>
        <a:sym typeface="Gill San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34076" autoAdjust="0"/>
    <p:restoredTop sz="86431" autoAdjust="0"/>
  </p:normalViewPr>
  <p:slideViewPr>
    <p:cSldViewPr>
      <p:cViewPr>
        <p:scale>
          <a:sx n="50" d="100"/>
          <a:sy n="50" d="100"/>
        </p:scale>
        <p:origin x="-648" y="-512"/>
      </p:cViewPr>
      <p:guideLst>
        <p:guide orient="horz" pos="3072"/>
        <p:guide pos="4096"/>
      </p:guideLst>
    </p:cSldViewPr>
  </p:slideViewPr>
  <p:outlineViewPr>
    <p:cViewPr>
      <p:scale>
        <a:sx n="33" d="100"/>
        <a:sy n="33" d="100"/>
      </p:scale>
      <p:origin x="36" y="168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Master" Target="slideMasters/slideMaster7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0" Type="http://schemas.openxmlformats.org/officeDocument/2006/relationships/slide" Target="slides/slide1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9" Type="http://schemas.openxmlformats.org/officeDocument/2006/relationships/slideMaster" Target="slideMasters/slideMaster9.xml"/><Relationship Id="rId18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7" Type="http://schemas.openxmlformats.org/officeDocument/2006/relationships/presProps" Target="presProps.xml"/><Relationship Id="rId14" Type="http://schemas.openxmlformats.org/officeDocument/2006/relationships/slide" Target="slides/slide5.xml"/><Relationship Id="rId23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28" Type="http://schemas.openxmlformats.org/officeDocument/2006/relationships/viewProps" Target="viewProps.xml"/><Relationship Id="rId26" Type="http://schemas.openxmlformats.org/officeDocument/2006/relationships/printerSettings" Target="printerSettings/printerSettings1.bin"/><Relationship Id="rId30" Type="http://schemas.openxmlformats.org/officeDocument/2006/relationships/tableStyles" Target="tableStyles.xml"/><Relationship Id="rId11" Type="http://schemas.openxmlformats.org/officeDocument/2006/relationships/slide" Target="slides/slide2.xml"/><Relationship Id="rId29" Type="http://schemas.openxmlformats.org/officeDocument/2006/relationships/theme" Target="theme/theme1.xml"/><Relationship Id="rId6" Type="http://schemas.openxmlformats.org/officeDocument/2006/relationships/slideMaster" Target="slideMasters/slideMaster6.xml"/><Relationship Id="rId16" Type="http://schemas.openxmlformats.org/officeDocument/2006/relationships/slide" Target="slides/slide7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19" Type="http://schemas.openxmlformats.org/officeDocument/2006/relationships/slide" Target="slides/slide10.xml"/><Relationship Id="rId20" Type="http://schemas.openxmlformats.org/officeDocument/2006/relationships/slide" Target="slides/slide11.xml"/><Relationship Id="rId22" Type="http://schemas.openxmlformats.org/officeDocument/2006/relationships/slide" Target="slides/slide13.xml"/><Relationship Id="rId21" Type="http://schemas.openxmlformats.org/officeDocument/2006/relationships/slide" Target="slides/slide12.xml"/><Relationship Id="rId2" Type="http://schemas.openxmlformats.org/officeDocument/2006/relationships/slideMaster" Target="slideMasters/slideMaster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</a:lstStyle>
          <a:p>
            <a:pPr>
              <a:defRPr/>
            </a:pPr>
            <a:fld id="{57059ED5-F03C-4969-9CD5-475F88E84756}" type="datetimeFigureOut">
              <a:rPr lang="en-US"/>
              <a:pPr>
                <a:defRPr/>
              </a:pPr>
              <a:t>2/15/11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</a:lstStyle>
          <a:p>
            <a:pPr>
              <a:defRPr/>
            </a:pPr>
            <a:fld id="{E518D5EB-672F-4340-9EC4-18CD66DBF8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679587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F66CC5B-D4B4-4E09-9C9D-94C031E117AD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1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18D5EB-672F-4340-9EC4-18CD66DBF80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072611-6F5B-455E-9723-BCCBB8B4E469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11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344B45E-D703-458D-80F8-A462E4C6003F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12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9A3A886-1805-4A43-BD6B-337C858F5BC2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13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4A9B68B-1274-4B37-8DEC-11D7B4C9B7DF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14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5A1277D-2216-4CDC-A738-17E8B3891391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15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FB8775E-38C0-4F05-81BB-E79A8A15EB4D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2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DAC1D1D-C5A7-445E-922E-1992F54EA2E6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3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F8328F-B7E9-479B-843C-C9FCB0AF3E6D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4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9583C6B-C88F-406D-9CDD-6C31429B22BB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5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C693282-AFCB-478F-B92A-AC1222D3337E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6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FBD6C4-B9F4-4640-B924-16AC89A00507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7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EECC425-81E0-4DFF-AEAE-8A37653C157F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8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104A80C-D396-41BE-9E34-8F6FD557408D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9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1524000"/>
            <a:ext cx="1466850" cy="668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1524000"/>
            <a:ext cx="4248150" cy="668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54000"/>
            <a:ext cx="2925762" cy="845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54000"/>
            <a:ext cx="8624888" cy="8458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8DAC-61FB-4A7E-888D-ECAF9A0A506C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BFF3-2B5D-46C2-9081-1744CF74FD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8DAC-61FB-4A7E-888D-ECAF9A0A506C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BFF3-2B5D-46C2-9081-1744CF74FD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8DAC-61FB-4A7E-888D-ECAF9A0A506C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BFF3-2B5D-46C2-9081-1744CF74FD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8DAC-61FB-4A7E-888D-ECAF9A0A506C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BFF3-2B5D-46C2-9081-1744CF74FD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8DAC-61FB-4A7E-888D-ECAF9A0A506C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BFF3-2B5D-46C2-9081-1744CF74FD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8DAC-61FB-4A7E-888D-ECAF9A0A506C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BFF3-2B5D-46C2-9081-1744CF74FD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8DAC-61FB-4A7E-888D-ECAF9A0A506C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BFF3-2B5D-46C2-9081-1744CF74FD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8DAC-61FB-4A7E-888D-ECAF9A0A506C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BFF3-2B5D-46C2-9081-1744CF74FD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8DAC-61FB-4A7E-888D-ECAF9A0A506C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BFF3-2B5D-46C2-9081-1744CF74FD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8DAC-61FB-4A7E-888D-ECAF9A0A506C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BFF3-2B5D-46C2-9081-1744CF74FD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8DAC-61FB-4A7E-888D-ECAF9A0A506C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BFF3-2B5D-46C2-9081-1744CF74FD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4902200"/>
            <a:ext cx="2857500" cy="330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4902200"/>
            <a:ext cx="2857500" cy="330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24447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150" y="2768600"/>
            <a:ext cx="24447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0875" y="9040813"/>
            <a:ext cx="3033713" cy="519112"/>
          </a:xfrm>
          <a:prstGeom prst="rect">
            <a:avLst/>
          </a:prstGeom>
        </p:spPr>
        <p:txBody>
          <a:bodyPr/>
          <a:lstStyle/>
          <a:p>
            <a:fld id="{3D77813B-B8E5-4181-8D21-2953AC613E30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43413" y="9040813"/>
            <a:ext cx="4117975" cy="51911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20213" y="9040813"/>
            <a:ext cx="3033712" cy="519112"/>
          </a:xfrm>
          <a:prstGeom prst="rect">
            <a:avLst/>
          </a:prstGeom>
        </p:spPr>
        <p:txBody>
          <a:bodyPr/>
          <a:lstStyle/>
          <a:p>
            <a:fld id="{32CFD521-3A25-4F41-8CEA-F8FFD35B0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0875" y="9040813"/>
            <a:ext cx="3033713" cy="519112"/>
          </a:xfrm>
          <a:prstGeom prst="rect">
            <a:avLst/>
          </a:prstGeom>
        </p:spPr>
        <p:txBody>
          <a:bodyPr/>
          <a:lstStyle/>
          <a:p>
            <a:fld id="{3D77813B-B8E5-4181-8D21-2953AC613E30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43413" y="9040813"/>
            <a:ext cx="4117975" cy="51911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20213" y="9040813"/>
            <a:ext cx="3033712" cy="519112"/>
          </a:xfrm>
          <a:prstGeom prst="rect">
            <a:avLst/>
          </a:prstGeom>
        </p:spPr>
        <p:txBody>
          <a:bodyPr/>
          <a:lstStyle/>
          <a:p>
            <a:fld id="{32CFD521-3A25-4F41-8CEA-F8FFD35B0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0875" y="9040813"/>
            <a:ext cx="3033713" cy="519112"/>
          </a:xfrm>
          <a:prstGeom prst="rect">
            <a:avLst/>
          </a:prstGeom>
        </p:spPr>
        <p:txBody>
          <a:bodyPr/>
          <a:lstStyle/>
          <a:p>
            <a:fld id="{3D77813B-B8E5-4181-8D21-2953AC613E30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43413" y="9040813"/>
            <a:ext cx="4117975" cy="51911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320213" y="9040813"/>
            <a:ext cx="3033712" cy="519112"/>
          </a:xfrm>
          <a:prstGeom prst="rect">
            <a:avLst/>
          </a:prstGeom>
        </p:spPr>
        <p:txBody>
          <a:bodyPr/>
          <a:lstStyle/>
          <a:p>
            <a:fld id="{32CFD521-3A25-4F41-8CEA-F8FFD35B0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0875" y="9040813"/>
            <a:ext cx="3033713" cy="519112"/>
          </a:xfrm>
          <a:prstGeom prst="rect">
            <a:avLst/>
          </a:prstGeom>
        </p:spPr>
        <p:txBody>
          <a:bodyPr/>
          <a:lstStyle/>
          <a:p>
            <a:fld id="{3D77813B-B8E5-4181-8D21-2953AC613E30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443413" y="9040813"/>
            <a:ext cx="4117975" cy="51911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320213" y="9040813"/>
            <a:ext cx="3033712" cy="519112"/>
          </a:xfrm>
          <a:prstGeom prst="rect">
            <a:avLst/>
          </a:prstGeom>
        </p:spPr>
        <p:txBody>
          <a:bodyPr/>
          <a:lstStyle/>
          <a:p>
            <a:fld id="{32CFD521-3A25-4F41-8CEA-F8FFD35B0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0875" y="9040813"/>
            <a:ext cx="3033713" cy="519112"/>
          </a:xfrm>
          <a:prstGeom prst="rect">
            <a:avLst/>
          </a:prstGeom>
        </p:spPr>
        <p:txBody>
          <a:bodyPr/>
          <a:lstStyle/>
          <a:p>
            <a:fld id="{3D77813B-B8E5-4181-8D21-2953AC613E30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443413" y="9040813"/>
            <a:ext cx="4117975" cy="51911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320213" y="9040813"/>
            <a:ext cx="3033712" cy="519112"/>
          </a:xfrm>
          <a:prstGeom prst="rect">
            <a:avLst/>
          </a:prstGeom>
        </p:spPr>
        <p:txBody>
          <a:bodyPr/>
          <a:lstStyle/>
          <a:p>
            <a:fld id="{32CFD521-3A25-4F41-8CEA-F8FFD35B0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50875" y="9040813"/>
            <a:ext cx="3033713" cy="519112"/>
          </a:xfrm>
          <a:prstGeom prst="rect">
            <a:avLst/>
          </a:prstGeom>
        </p:spPr>
        <p:txBody>
          <a:bodyPr/>
          <a:lstStyle/>
          <a:p>
            <a:fld id="{3D77813B-B8E5-4181-8D21-2953AC613E30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443413" y="9040813"/>
            <a:ext cx="4117975" cy="51911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320213" y="9040813"/>
            <a:ext cx="3033712" cy="519112"/>
          </a:xfrm>
          <a:prstGeom prst="rect">
            <a:avLst/>
          </a:prstGeom>
        </p:spPr>
        <p:txBody>
          <a:bodyPr/>
          <a:lstStyle/>
          <a:p>
            <a:fld id="{32CFD521-3A25-4F41-8CEA-F8FFD35B0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0875" y="9040813"/>
            <a:ext cx="3033713" cy="519112"/>
          </a:xfrm>
          <a:prstGeom prst="rect">
            <a:avLst/>
          </a:prstGeom>
        </p:spPr>
        <p:txBody>
          <a:bodyPr/>
          <a:lstStyle/>
          <a:p>
            <a:fld id="{3D77813B-B8E5-4181-8D21-2953AC613E30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43413" y="9040813"/>
            <a:ext cx="4117975" cy="51911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320213" y="9040813"/>
            <a:ext cx="3033712" cy="519112"/>
          </a:xfrm>
          <a:prstGeom prst="rect">
            <a:avLst/>
          </a:prstGeom>
        </p:spPr>
        <p:txBody>
          <a:bodyPr/>
          <a:lstStyle/>
          <a:p>
            <a:fld id="{32CFD521-3A25-4F41-8CEA-F8FFD35B0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0875" y="9040813"/>
            <a:ext cx="3033713" cy="519112"/>
          </a:xfrm>
          <a:prstGeom prst="rect">
            <a:avLst/>
          </a:prstGeom>
        </p:spPr>
        <p:txBody>
          <a:bodyPr/>
          <a:lstStyle/>
          <a:p>
            <a:fld id="{3D77813B-B8E5-4181-8D21-2953AC613E30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43413" y="9040813"/>
            <a:ext cx="4117975" cy="51911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320213" y="9040813"/>
            <a:ext cx="3033712" cy="519112"/>
          </a:xfrm>
          <a:prstGeom prst="rect">
            <a:avLst/>
          </a:prstGeom>
        </p:spPr>
        <p:txBody>
          <a:bodyPr/>
          <a:lstStyle/>
          <a:p>
            <a:fld id="{32CFD521-3A25-4F41-8CEA-F8FFD35B0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0875" y="9040813"/>
            <a:ext cx="3033713" cy="519112"/>
          </a:xfrm>
          <a:prstGeom prst="rect">
            <a:avLst/>
          </a:prstGeom>
        </p:spPr>
        <p:txBody>
          <a:bodyPr/>
          <a:lstStyle/>
          <a:p>
            <a:fld id="{3D77813B-B8E5-4181-8D21-2953AC613E30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43413" y="9040813"/>
            <a:ext cx="4117975" cy="51911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20213" y="9040813"/>
            <a:ext cx="3033712" cy="519112"/>
          </a:xfrm>
          <a:prstGeom prst="rect">
            <a:avLst/>
          </a:prstGeom>
        </p:spPr>
        <p:txBody>
          <a:bodyPr/>
          <a:lstStyle/>
          <a:p>
            <a:fld id="{32CFD521-3A25-4F41-8CEA-F8FFD35B0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0875" y="9040813"/>
            <a:ext cx="3033713" cy="519112"/>
          </a:xfrm>
          <a:prstGeom prst="rect">
            <a:avLst/>
          </a:prstGeom>
        </p:spPr>
        <p:txBody>
          <a:bodyPr/>
          <a:lstStyle/>
          <a:p>
            <a:fld id="{3D77813B-B8E5-4181-8D21-2953AC613E30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43413" y="9040813"/>
            <a:ext cx="4117975" cy="51911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20213" y="9040813"/>
            <a:ext cx="3033712" cy="519112"/>
          </a:xfrm>
          <a:prstGeom prst="rect">
            <a:avLst/>
          </a:prstGeom>
        </p:spPr>
        <p:txBody>
          <a:bodyPr/>
          <a:lstStyle/>
          <a:p>
            <a:fld id="{32CFD521-3A25-4F41-8CEA-F8FFD35B0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EA3BF-04F9-4B3A-8326-F8D1AB27A018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A50B-F073-40C5-A170-43673CBBB9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EA3BF-04F9-4B3A-8326-F8D1AB27A018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A50B-F073-40C5-A170-43673CBBB9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EA3BF-04F9-4B3A-8326-F8D1AB27A018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A50B-F073-40C5-A170-43673CBBB9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EA3BF-04F9-4B3A-8326-F8D1AB27A018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A50B-F073-40C5-A170-43673CBBB9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EA3BF-04F9-4B3A-8326-F8D1AB27A018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A50B-F073-40C5-A170-43673CBBB9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EA3BF-04F9-4B3A-8326-F8D1AB27A018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A50B-F073-40C5-A170-43673CBBB9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EA3BF-04F9-4B3A-8326-F8D1AB27A018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A50B-F073-40C5-A170-43673CBBB9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EA3BF-04F9-4B3A-8326-F8D1AB27A018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A50B-F073-40C5-A170-43673CBBB9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EA3BF-04F9-4B3A-8326-F8D1AB27A018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A50B-F073-40C5-A170-43673CBBB9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EA3BF-04F9-4B3A-8326-F8D1AB27A018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A50B-F073-40C5-A170-43673CBBB9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EA3BF-04F9-4B3A-8326-F8D1AB27A018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A50B-F073-40C5-A170-43673CBBB9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24447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150" y="2768600"/>
            <a:ext cx="24447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_rels/slideMaster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9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7.xml"/><Relationship Id="rId7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9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5.xml"/><Relationship Id="rId6" Type="http://schemas.openxmlformats.org/officeDocument/2006/relationships/slideLayout" Target="../slideLayouts/slideLayout28.xml"/></Relationships>
</file>

<file path=ppt/slideMasters/_rels/slideMaster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4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8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6.xml"/></Relationships>
</file>

<file path=ppt/slideMasters/_rels/slideMaster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5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9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7.xml"/></Relationships>
</file>

<file path=ppt/slideMasters/_rels/slideMaster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6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65.xml"/><Relationship Id="rId5" Type="http://schemas.openxmlformats.org/officeDocument/2006/relationships/slideLayout" Target="../slideLayouts/slideLayout60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9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8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4" Type="http://schemas.openxmlformats.org/officeDocument/2006/relationships/slideLayout" Target="../slideLayouts/slideLayout70.xml"/><Relationship Id="rId10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1.xml"/><Relationship Id="rId7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5.xml"/><Relationship Id="rId3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4" Type="http://schemas.openxmlformats.org/officeDocument/2006/relationships/slideLayout" Target="../slideLayouts/slideLayout81.xml"/><Relationship Id="rId10" Type="http://schemas.openxmlformats.org/officeDocument/2006/relationships/slideLayout" Target="../slideLayouts/slideLayout87.xml"/><Relationship Id="rId5" Type="http://schemas.openxmlformats.org/officeDocument/2006/relationships/slideLayout" Target="../slideLayouts/slideLayout82.xml"/><Relationship Id="rId7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9" Type="http://schemas.openxmlformats.org/officeDocument/2006/relationships/slideLayout" Target="../slideLayouts/slideLayout86.xml"/><Relationship Id="rId3" Type="http://schemas.openxmlformats.org/officeDocument/2006/relationships/slideLayout" Target="../slideLayouts/slideLayout80.xml"/><Relationship Id="rId6" Type="http://schemas.openxmlformats.org/officeDocument/2006/relationships/slideLayout" Target="../slideLayouts/slideLayout83.xml"/></Relationships>
</file>

<file path=ppt/slideMasters/_rels/slideMaster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99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98.xml"/><Relationship Id="rId5" Type="http://schemas.openxmlformats.org/officeDocument/2006/relationships/slideLayout" Target="../slideLayouts/slideLayout9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7.xml"/><Relationship Id="rId3" Type="http://schemas.openxmlformats.org/officeDocument/2006/relationships/slideLayout" Target="../slideLayouts/slideLayout9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1524000"/>
            <a:ext cx="5867400" cy="330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Gill Sans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4902200"/>
            <a:ext cx="5867400" cy="330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text styles</a:t>
            </a:r>
          </a:p>
          <a:p>
            <a:pPr lvl="1"/>
            <a:r>
              <a:rPr lang="en-US" smtClean="0">
                <a:sym typeface="Gill Sans"/>
              </a:rPr>
              <a:t>Second level</a:t>
            </a:r>
          </a:p>
          <a:p>
            <a:pPr lvl="2"/>
            <a:r>
              <a:rPr lang="en-US" smtClean="0">
                <a:sym typeface="Gill Sans"/>
              </a:rPr>
              <a:t>Third level</a:t>
            </a:r>
          </a:p>
          <a:p>
            <a:pPr lvl="3"/>
            <a:r>
              <a:rPr lang="en-US" smtClean="0">
                <a:sym typeface="Gill Sans"/>
              </a:rPr>
              <a:t>Fourth level</a:t>
            </a:r>
          </a:p>
          <a:p>
            <a:pPr lvl="4"/>
            <a:r>
              <a:rPr lang="en-US" smtClean="0">
                <a:sym typeface="Gill Sans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Gill San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889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marL="13335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marL="1778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marL="22225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marL="2667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0875" y="9040813"/>
            <a:ext cx="3033713" cy="5191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68DAC-61FB-4A7E-888D-ECAF9A0A506C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43413" y="9040813"/>
            <a:ext cx="4117975" cy="5191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0213" y="9040813"/>
            <a:ext cx="3033712" cy="5191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ABFF3-2B5D-46C2-9081-1744CF74FD9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2" tx1="lt1" bg2="dk1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889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marL="13335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marL="1778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marL="22225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marL="2667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title style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68600"/>
            <a:ext cx="50419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text styles</a:t>
            </a:r>
          </a:p>
          <a:p>
            <a:pPr lvl="1"/>
            <a:r>
              <a:rPr lang="en-US" smtClean="0">
                <a:sym typeface="Gill Sans"/>
              </a:rPr>
              <a:t>Second level</a:t>
            </a:r>
          </a:p>
          <a:p>
            <a:pPr lvl="2"/>
            <a:r>
              <a:rPr lang="en-US" smtClean="0">
                <a:sym typeface="Gill Sans"/>
              </a:rPr>
              <a:t>Third level</a:t>
            </a:r>
          </a:p>
          <a:p>
            <a:pPr lvl="3"/>
            <a:r>
              <a:rPr lang="en-US" smtClean="0">
                <a:sym typeface="Gill Sans"/>
              </a:rPr>
              <a:t>Fourth level</a:t>
            </a:r>
          </a:p>
          <a:p>
            <a:pPr lvl="4"/>
            <a:r>
              <a:rPr lang="en-US" smtClean="0">
                <a:sym typeface="Gill Sans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60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marL="12049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marL="1649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marL="20939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marL="2538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marL="29956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528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100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672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title style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68600"/>
            <a:ext cx="104648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text styles</a:t>
            </a:r>
          </a:p>
          <a:p>
            <a:pPr lvl="1"/>
            <a:r>
              <a:rPr lang="en-US" smtClean="0">
                <a:sym typeface="Gill Sans"/>
              </a:rPr>
              <a:t>Second level</a:t>
            </a:r>
          </a:p>
          <a:p>
            <a:pPr lvl="2"/>
            <a:r>
              <a:rPr lang="en-US" smtClean="0">
                <a:sym typeface="Gill Sans"/>
              </a:rPr>
              <a:t>Third level</a:t>
            </a:r>
          </a:p>
          <a:p>
            <a:pPr lvl="3"/>
            <a:r>
              <a:rPr lang="en-US" smtClean="0">
                <a:sym typeface="Gill Sans"/>
              </a:rPr>
              <a:t>Fourth level</a:t>
            </a:r>
          </a:p>
          <a:p>
            <a:pPr lvl="4"/>
            <a:r>
              <a:rPr lang="en-US" smtClean="0">
                <a:sym typeface="Gill Sans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60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marL="12049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marL="1649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marL="20939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marL="2538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marL="29956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528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100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672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0875" y="9040813"/>
            <a:ext cx="3033713" cy="5191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EA3BF-04F9-4B3A-8326-F8D1AB27A018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43413" y="9040813"/>
            <a:ext cx="4117975" cy="5191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0213" y="9040813"/>
            <a:ext cx="3033712" cy="5191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4A50B-F073-40C5-A170-43673CBBB9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title style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68600"/>
            <a:ext cx="50419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text styles</a:t>
            </a:r>
          </a:p>
          <a:p>
            <a:pPr lvl="1"/>
            <a:r>
              <a:rPr lang="en-US" smtClean="0">
                <a:sym typeface="Gill Sans"/>
              </a:rPr>
              <a:t>Second level</a:t>
            </a:r>
          </a:p>
          <a:p>
            <a:pPr lvl="2"/>
            <a:r>
              <a:rPr lang="en-US" smtClean="0">
                <a:sym typeface="Gill Sans"/>
              </a:rPr>
              <a:t>Third level</a:t>
            </a:r>
          </a:p>
          <a:p>
            <a:pPr lvl="3"/>
            <a:r>
              <a:rPr lang="en-US" smtClean="0">
                <a:sym typeface="Gill Sans"/>
              </a:rPr>
              <a:t>Fourth level</a:t>
            </a:r>
          </a:p>
          <a:p>
            <a:pPr lvl="4"/>
            <a:r>
              <a:rPr lang="en-US" smtClean="0">
                <a:sym typeface="Gill Sans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60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marL="12049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marL="1649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marL="20939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marL="2538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marL="29956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528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100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672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533400"/>
            <a:ext cx="10464800" cy="4914900"/>
          </a:xfrm>
        </p:spPr>
        <p:txBody>
          <a:bodyPr/>
          <a:lstStyle/>
          <a:p>
            <a:pPr eaLnBrk="1" hangingPunct="1"/>
            <a:r>
              <a:rPr lang="en-US" sz="4800" dirty="0" smtClean="0">
                <a:latin typeface="Verdana" pitchFamily="34" charset="0"/>
              </a:rPr>
              <a:t>EPUB 3 DAISY &amp; Accessibility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idx="1"/>
          </p:nvPr>
        </p:nvSpPr>
        <p:spPr>
          <a:xfrm>
            <a:off x="1270000" y="3810000"/>
            <a:ext cx="10464800" cy="3962400"/>
          </a:xfrm>
        </p:spPr>
        <p:txBody>
          <a:bodyPr/>
          <a:lstStyle/>
          <a:p>
            <a:pPr algn="ctr" eaLnBrk="1" hangingPunct="1">
              <a:buFont typeface="Gill Sans"/>
              <a:buNone/>
            </a:pPr>
            <a:r>
              <a:rPr lang="en-US" dirty="0" smtClean="0"/>
              <a:t>  </a:t>
            </a:r>
          </a:p>
          <a:p>
            <a:pPr algn="ctr" eaLnBrk="1" hangingPunct="1">
              <a:buFont typeface="Gill Sans"/>
              <a:buNone/>
            </a:pPr>
            <a:r>
              <a:rPr lang="en-US" sz="4000" b="1" dirty="0" smtClean="0">
                <a:solidFill>
                  <a:srgbClr val="FFFF00"/>
                </a:solidFill>
                <a:latin typeface="Verdana" pitchFamily="34" charset="0"/>
              </a:rPr>
              <a:t>George Kerscher,  PhD</a:t>
            </a:r>
            <a:r>
              <a:rPr lang="en-US" sz="4000" b="1" dirty="0" smtClean="0">
                <a:latin typeface="Verdana" pitchFamily="34" charset="0"/>
              </a:rPr>
              <a:t/>
            </a:r>
            <a:br>
              <a:rPr lang="en-US" sz="4000" b="1" dirty="0" smtClean="0">
                <a:latin typeface="Verdana" pitchFamily="34" charset="0"/>
              </a:rPr>
            </a:br>
            <a:r>
              <a:rPr lang="en-US" sz="4000" b="1" dirty="0" smtClean="0">
                <a:latin typeface="Verdana" pitchFamily="34" charset="0"/>
              </a:rPr>
              <a:t>Tools of Change </a:t>
            </a:r>
          </a:p>
          <a:p>
            <a:pPr algn="ctr" eaLnBrk="1" hangingPunct="1">
              <a:buFont typeface="Gill Sans"/>
              <a:buNone/>
            </a:pPr>
            <a:r>
              <a:rPr lang="en-US" sz="4000" b="1" dirty="0" smtClean="0">
                <a:latin typeface="Verdana" pitchFamily="34" charset="0"/>
              </a:rPr>
              <a:t>February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800" y="254000"/>
            <a:ext cx="11176000" cy="2438400"/>
          </a:xfrm>
        </p:spPr>
        <p:txBody>
          <a:bodyPr/>
          <a:lstStyle/>
          <a:p>
            <a:pPr algn="l"/>
            <a:r>
              <a:rPr lang="en-US" sz="40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Threats to Accessibility (continued)</a:t>
            </a:r>
            <a:endParaRPr lang="en-US" sz="4000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9800" y="2768600"/>
            <a:ext cx="11049000" cy="5715000"/>
          </a:xfrm>
        </p:spPr>
        <p:txBody>
          <a:bodyPr/>
          <a:lstStyle/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Animations with no descriptions</a:t>
            </a:r>
          </a:p>
          <a:p>
            <a:pPr>
              <a:buNone/>
            </a:pP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Images without descriptive text</a:t>
            </a:r>
          </a:p>
          <a:p>
            <a:pPr>
              <a:buNone/>
            </a:pP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Video without captions</a:t>
            </a:r>
          </a:p>
          <a:p>
            <a:pPr>
              <a:buNone/>
            </a:pP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Video without audio descriptions</a:t>
            </a:r>
          </a:p>
          <a:p>
            <a:pPr>
              <a:buNone/>
            </a:pP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SVG pages with no HTML  equivalent text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58800" y="812800"/>
            <a:ext cx="11887200" cy="1549400"/>
          </a:xfrm>
        </p:spPr>
        <p:txBody>
          <a:bodyPr/>
          <a:lstStyle/>
          <a:p>
            <a:pPr algn="l" eaLnBrk="1" hangingPunct="1"/>
            <a:r>
              <a:rPr lang="en-US" sz="36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Legal Issues in the Digital Publishing Space</a:t>
            </a:r>
            <a:endParaRPr lang="en-US" sz="3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2743200"/>
            <a:ext cx="10896600" cy="6705600"/>
          </a:xfrm>
        </p:spPr>
        <p:txBody>
          <a:bodyPr/>
          <a:lstStyle/>
          <a:p>
            <a:pPr eaLnBrk="1" hangingPunct="1">
              <a:buFont typeface="Gill Sans" charset="0"/>
              <a:buNone/>
              <a:defRPr/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Gill Sans" charset="0"/>
              </a:rPr>
              <a:t>	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Gill Sans" charset="0"/>
              </a:rPr>
              <a:t>Digital books fall under different laws than print books:</a:t>
            </a:r>
          </a:p>
          <a:p>
            <a:pPr eaLnBrk="1" hangingPunct="1">
              <a:buFont typeface="Gill Sans" charset="0"/>
              <a:buNone/>
              <a:defRPr/>
            </a:pPr>
            <a:endParaRPr lang="en-US" sz="2800" dirty="0" smtClean="0">
              <a:latin typeface="Verdana" pitchFamily="34" charset="0"/>
              <a:ea typeface="Verdana" pitchFamily="34" charset="0"/>
              <a:cs typeface="Verdana" pitchFamily="34" charset="0"/>
              <a:sym typeface="Gill Sans" charset="0"/>
            </a:endParaRPr>
          </a:p>
          <a:p>
            <a:pPr eaLnBrk="1" hangingPunct="1">
              <a:defRPr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Gill Sans" charset="0"/>
              </a:rPr>
              <a:t>Section 504 of the Rehabilitation Act of 1973 (the “Rehabilitation Act”) </a:t>
            </a:r>
          </a:p>
          <a:p>
            <a:pPr eaLnBrk="1" hangingPunct="1">
              <a:buNone/>
              <a:defRPr/>
            </a:pPr>
            <a:endParaRPr lang="en-US" sz="2400" dirty="0" smtClean="0">
              <a:latin typeface="Verdana" pitchFamily="34" charset="0"/>
              <a:ea typeface="Verdana" pitchFamily="34" charset="0"/>
              <a:cs typeface="Verdana" pitchFamily="34" charset="0"/>
              <a:sym typeface="Gill Sans" charset="0"/>
            </a:endParaRPr>
          </a:p>
          <a:p>
            <a:pPr eaLnBrk="1" hangingPunct="1">
              <a:defRPr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Gill Sans" charset="0"/>
              </a:rPr>
              <a:t>Title II of the Americans with Disabilities Act (“ADA”). </a:t>
            </a:r>
            <a:b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Gill Sans" charset="0"/>
              </a:rPr>
            </a:b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Gill Sans" charset="0"/>
              </a:rPr>
              <a:t/>
            </a:r>
            <a:b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Gill Sans" charset="0"/>
              </a:rPr>
            </a:b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Gill Sans" charset="0"/>
              </a:rPr>
              <a:t>ASU in Phoenix, Case Western Reserve University in Cleveland, Pace University in New York City, Reed College in Portland, and Princeton University in New Jersey have settled with DOJ. </a:t>
            </a:r>
          </a:p>
          <a:p>
            <a:pPr eaLnBrk="1" hangingPunct="1">
              <a:buNone/>
              <a:defRPr/>
            </a:pPr>
            <a:endParaRPr lang="en-US" sz="2400" dirty="0" smtClean="0">
              <a:latin typeface="Verdana" pitchFamily="34" charset="0"/>
              <a:ea typeface="Verdana" pitchFamily="34" charset="0"/>
              <a:cs typeface="Verdana" pitchFamily="34" charset="0"/>
              <a:sym typeface="Gill Sans" charset="0"/>
            </a:endParaRPr>
          </a:p>
          <a:p>
            <a:r>
              <a:rPr lang="en-US" sz="2400" dirty="0">
                <a:solidFill>
                  <a:schemeClr val="tx1">
                    <a:lumMod val="9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Gill Sans" charset="0"/>
              </a:rPr>
              <a:t>June 29, 2010 Joint DOJ &amp; DOE "Dear Colleague" Letter: Electronic Book Readers http://www2.ed.gov/about/offices/list/ocr/letters/colleague-20100629.html</a:t>
            </a:r>
          </a:p>
          <a:p>
            <a:pPr>
              <a:buNone/>
            </a:pPr>
            <a:endParaRPr lang="en-US" sz="1800" dirty="0"/>
          </a:p>
          <a:p>
            <a:pPr eaLnBrk="1" hangingPunct="1">
              <a:buFont typeface="Gill Sans" charset="0"/>
              <a:buChar char="•"/>
              <a:defRPr/>
            </a:pPr>
            <a:endParaRPr lang="en-US" sz="1800" dirty="0">
              <a:sym typeface="Gill Sans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635000" y="254000"/>
            <a:ext cx="11811000" cy="2108200"/>
          </a:xfrm>
        </p:spPr>
        <p:txBody>
          <a:bodyPr/>
          <a:lstStyle/>
          <a:p>
            <a:pPr algn="l" eaLnBrk="1" hangingPunct="1"/>
            <a:r>
              <a:rPr lang="en-US" sz="4000" dirty="0" smtClean="0">
                <a:solidFill>
                  <a:srgbClr val="FFFF00"/>
                </a:solidFill>
                <a:latin typeface="Verdana" pitchFamily="34" charset="0"/>
              </a:rPr>
              <a:t>Upcoming Work Important to the DAISY Consortium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1016000" y="2209800"/>
            <a:ext cx="10896600" cy="7162800"/>
          </a:xfrm>
        </p:spPr>
        <p:txBody>
          <a:bodyPr>
            <a:normAutofit lnSpcReduction="10000"/>
          </a:bodyPr>
          <a:lstStyle/>
          <a:p>
            <a:pPr marL="1200150" indent="-933450" eaLnBrk="1" hangingPunct="1"/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200150" indent="-933450" eaLnBrk="1" hangingPunct="1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 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goal is to integrate with the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mainstream</a:t>
            </a:r>
          </a:p>
          <a:p>
            <a:pPr marL="1200150" indent="-933450" eaLnBrk="1" hangingPunct="1">
              <a:buNone/>
            </a:pP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200150" indent="-933450" eaLnBrk="1" hangingPunct="1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DAISY 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accessibility guidelines and best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practices MUST 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be woven into the fabric of publishing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1200150" indent="-933450" eaLnBrk="1" hangingPunct="1">
              <a:buNone/>
            </a:pP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200150" indent="-933450" eaLnBrk="1" hangingPunct="1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Validation tools that go beyond mere XML validation: EPUB-check</a:t>
            </a:r>
          </a:p>
          <a:p>
            <a:pPr marL="1200150" indent="-933450" eaLnBrk="1" hangingPunct="1">
              <a:buNone/>
            </a:pP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200150" indent="-933450" eaLnBrk="1" hangingPunct="1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Conformance tests for User Agents to test their rendering</a:t>
            </a:r>
          </a:p>
          <a:p>
            <a:pPr marL="1200150" indent="-933450" eaLnBrk="1" hangingPunct="1">
              <a:buNone/>
            </a:pP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558800" y="254000"/>
            <a:ext cx="11887200" cy="2260600"/>
          </a:xfrm>
        </p:spPr>
        <p:txBody>
          <a:bodyPr/>
          <a:lstStyle/>
          <a:p>
            <a:pPr algn="l" eaLnBrk="1" hangingPunct="1"/>
            <a:r>
              <a:rPr lang="en-US" sz="4000" dirty="0" smtClean="0">
                <a:solidFill>
                  <a:srgbClr val="FFFF00"/>
                </a:solidFill>
              </a:rPr>
              <a:t>Current Needs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939800" y="2438400"/>
            <a:ext cx="11125200" cy="6629400"/>
          </a:xfrm>
        </p:spPr>
        <p:txBody>
          <a:bodyPr/>
          <a:lstStyle/>
          <a:p>
            <a:pPr eaLnBrk="1" hangingPunct="1"/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Guidelines for publications</a:t>
            </a:r>
          </a:p>
          <a:p>
            <a:pPr eaLnBrk="1" hangingPunct="1">
              <a:buNone/>
            </a:pP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Best practices that incorporate all aspects of accessibility</a:t>
            </a:r>
          </a:p>
          <a:p>
            <a:pPr eaLnBrk="1" hangingPunct="1">
              <a:buNone/>
            </a:pP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Techniques for achieving what publishers want, while still being accessible</a:t>
            </a:r>
          </a:p>
          <a:p>
            <a:pPr eaLnBrk="1" hangingPunct="1">
              <a:buNone/>
            </a:pP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Certification of EPUB content &amp; User Agents, i.e. reading systems.</a:t>
            </a:r>
          </a:p>
          <a:p>
            <a:pPr eaLnBrk="1" hangingPunct="1">
              <a:buNone/>
            </a:pP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buNone/>
            </a:pP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35000" y="228600"/>
            <a:ext cx="11887200" cy="2032000"/>
          </a:xfrm>
        </p:spPr>
        <p:txBody>
          <a:bodyPr/>
          <a:lstStyle/>
          <a:p>
            <a:pPr algn="l" eaLnBrk="1" hangingPunct="1"/>
            <a:r>
              <a:rPr lang="en-US" sz="4000" dirty="0" smtClean="0">
                <a:solidFill>
                  <a:srgbClr val="FFFF00"/>
                </a:solidFill>
                <a:latin typeface="Verdana" pitchFamily="34" charset="0"/>
              </a:rPr>
              <a:t>Work-in-Progress</a:t>
            </a:r>
            <a:br>
              <a:rPr lang="en-US" sz="4000" dirty="0" smtClean="0">
                <a:solidFill>
                  <a:srgbClr val="FFFF00"/>
                </a:solidFill>
                <a:latin typeface="Verdana" pitchFamily="34" charset="0"/>
              </a:rPr>
            </a:br>
            <a:endParaRPr lang="en-US" sz="4000" dirty="0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939800" y="2057400"/>
            <a:ext cx="11201400" cy="723900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Verdana" pitchFamily="34" charset="0"/>
              </a:rPr>
              <a:t>Big question:</a:t>
            </a:r>
            <a:r>
              <a:rPr lang="en-US" dirty="0" smtClean="0">
                <a:latin typeface="Verdana" pitchFamily="34" charset="0"/>
              </a:rPr>
              <a:t>  Must each reading system be accessible, or is it sufficient for one product to be accessible?  If there are three restaurants on a block, is it legal for any of them to discriminate against any group of people?</a:t>
            </a:r>
          </a:p>
          <a:p>
            <a:pPr eaLnBrk="1" hangingPunct="1">
              <a:buNone/>
            </a:pPr>
            <a:endParaRPr lang="en-US" dirty="0" smtClean="0">
              <a:latin typeface="Verdana" pitchFamily="34" charset="0"/>
            </a:endParaRPr>
          </a:p>
          <a:p>
            <a:pPr eaLnBrk="1" hangingPunct="1"/>
            <a:r>
              <a:rPr lang="en-US" b="1" dirty="0" smtClean="0">
                <a:latin typeface="Verdana" pitchFamily="34" charset="0"/>
              </a:rPr>
              <a:t>Dilemma:</a:t>
            </a:r>
            <a:r>
              <a:rPr lang="en-US" dirty="0" smtClean="0">
                <a:latin typeface="Verdana" pitchFamily="34" charset="0"/>
              </a:rPr>
              <a:t>  Will we get a fabulous reading experience from mainstream reading systems?  Clearly, there will be different levels of accessibility, but we are looking for that rich reading experience; what does their "report card" show?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558800" y="457200"/>
            <a:ext cx="11887200" cy="1981200"/>
          </a:xfrm>
        </p:spPr>
        <p:txBody>
          <a:bodyPr/>
          <a:lstStyle/>
          <a:p>
            <a:pPr algn="l" eaLnBrk="1" hangingPunct="1"/>
            <a:r>
              <a:rPr lang="en-US" sz="40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DAISY Reading Systems that Currently Support EPUB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939800" y="2971800"/>
            <a:ext cx="11125200" cy="64008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latin typeface="Verdana" pitchFamily="34" charset="0"/>
              </a:rPr>
              <a:t>HumanWare  Victor Reader Stream</a:t>
            </a:r>
          </a:p>
          <a:p>
            <a:pPr eaLnBrk="1" hangingPunct="1"/>
            <a:r>
              <a:rPr lang="en-US" sz="2400" dirty="0" smtClean="0">
                <a:latin typeface="Verdana" pitchFamily="34" charset="0"/>
              </a:rPr>
              <a:t>Dolphin EasyReader</a:t>
            </a:r>
          </a:p>
          <a:p>
            <a:pPr eaLnBrk="1" hangingPunct="1"/>
            <a:r>
              <a:rPr lang="en-US" sz="2400" dirty="0" smtClean="0">
                <a:latin typeface="Verdana" pitchFamily="34" charset="0"/>
              </a:rPr>
              <a:t>GH' s ReadHear PC and ReadHear for Mac, which includes support for MathML</a:t>
            </a:r>
          </a:p>
          <a:p>
            <a:pPr eaLnBrk="1" hangingPunct="1"/>
            <a:r>
              <a:rPr lang="en-US" sz="2400" dirty="0" smtClean="0">
                <a:latin typeface="Verdana" pitchFamily="34" charset="0"/>
              </a:rPr>
              <a:t>Icon</a:t>
            </a:r>
          </a:p>
          <a:p>
            <a:pPr eaLnBrk="1" hangingPunct="1"/>
            <a:r>
              <a:rPr lang="en-US" sz="2400" dirty="0" smtClean="0">
                <a:latin typeface="Verdana" pitchFamily="34" charset="0"/>
              </a:rPr>
              <a:t>BraillePlus</a:t>
            </a:r>
          </a:p>
          <a:p>
            <a:pPr eaLnBrk="1" hangingPunct="1"/>
            <a:r>
              <a:rPr lang="en-US" sz="2400" dirty="0" smtClean="0">
                <a:latin typeface="Verdana" pitchFamily="34" charset="0"/>
              </a:rPr>
              <a:t>Emerson, an open source basic reader.</a:t>
            </a:r>
          </a:p>
          <a:p>
            <a:pPr eaLnBrk="1" hangingPunct="1"/>
            <a:endParaRPr lang="en-U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558800" y="254000"/>
            <a:ext cx="11887200" cy="3098800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rgbClr val="FFFF00"/>
                </a:solidFill>
                <a:latin typeface="Verdana" pitchFamily="34" charset="0"/>
              </a:rPr>
              <a:t>"In the Information Age, Access to Information is a Fundamental </a:t>
            </a:r>
            <a:br>
              <a:rPr lang="en-US" sz="4000" b="1" dirty="0" smtClean="0">
                <a:solidFill>
                  <a:srgbClr val="FFFF00"/>
                </a:solidFill>
                <a:latin typeface="Verdana" pitchFamily="34" charset="0"/>
              </a:rPr>
            </a:br>
            <a:r>
              <a:rPr lang="en-US" sz="4000" b="1" dirty="0" smtClean="0">
                <a:solidFill>
                  <a:srgbClr val="FFFF00"/>
                </a:solidFill>
                <a:latin typeface="Verdana" pitchFamily="34" charset="0"/>
              </a:rPr>
              <a:t>Human Right."</a:t>
            </a:r>
            <a:r>
              <a:rPr lang="en-US" sz="4000" dirty="0" smtClean="0">
                <a:solidFill>
                  <a:srgbClr val="FFFF00"/>
                </a:solidFill>
              </a:rPr>
              <a:t/>
            </a:r>
            <a:br>
              <a:rPr lang="en-US" sz="4000" dirty="0" smtClean="0">
                <a:solidFill>
                  <a:srgbClr val="FFFF00"/>
                </a:solidFill>
              </a:rPr>
            </a:br>
            <a:endParaRPr lang="en-US" sz="4000" dirty="0" smtClean="0">
              <a:solidFill>
                <a:srgbClr val="FFFF00"/>
              </a:solidFill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1016000" y="2768600"/>
            <a:ext cx="10896600" cy="5715000"/>
          </a:xfrm>
        </p:spPr>
        <p:txBody>
          <a:bodyPr/>
          <a:lstStyle/>
          <a:p>
            <a:pPr eaLnBrk="1" hangingPunct="1">
              <a:buFont typeface="Gill Sans"/>
              <a:buNone/>
            </a:pPr>
            <a:endParaRPr lang="en-US" dirty="0" smtClean="0">
              <a:latin typeface="Verdana" pitchFamily="34" charset="0"/>
            </a:endParaRPr>
          </a:p>
          <a:p>
            <a:pPr eaLnBrk="1" hangingPunct="1">
              <a:buFont typeface="Gill Sans"/>
              <a:buNone/>
            </a:pPr>
            <a:r>
              <a:rPr lang="en-US" dirty="0" smtClean="0">
                <a:latin typeface="Verdana" pitchFamily="34" charset="0"/>
              </a:rPr>
              <a:t>George Kerscher:</a:t>
            </a:r>
          </a:p>
          <a:p>
            <a:pPr eaLnBrk="1" hangingPunct="1">
              <a:buFont typeface="Gill Sans"/>
              <a:buNone/>
            </a:pPr>
            <a:endParaRPr lang="en-US" dirty="0" smtClean="0">
              <a:latin typeface="Verdana" pitchFamily="34" charset="0"/>
            </a:endParaRPr>
          </a:p>
          <a:p>
            <a:pPr eaLnBrk="1" hangingPunct="1"/>
            <a:r>
              <a:rPr lang="en-US" dirty="0" smtClean="0">
                <a:latin typeface="Verdana" pitchFamily="34" charset="0"/>
              </a:rPr>
              <a:t>DAISY Consortium, Secretary General</a:t>
            </a:r>
          </a:p>
          <a:p>
            <a:pPr eaLnBrk="1" hangingPunct="1"/>
            <a:r>
              <a:rPr lang="en-US" dirty="0" smtClean="0">
                <a:latin typeface="Verdana" pitchFamily="34" charset="0"/>
              </a:rPr>
              <a:t>International Digital Publishing Forum (IDPF), President</a:t>
            </a:r>
          </a:p>
          <a:p>
            <a:pPr eaLnBrk="1" hangingPunct="1"/>
            <a:r>
              <a:rPr lang="en-US" dirty="0" smtClean="0">
                <a:latin typeface="Verdana" pitchFamily="34" charset="0"/>
              </a:rPr>
              <a:t>Web Accessibility Initiative, Chair Steering Council</a:t>
            </a:r>
          </a:p>
          <a:p>
            <a:pPr eaLnBrk="1" hangingPunct="1">
              <a:buFont typeface="Gill Sans"/>
              <a:buNone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558800" y="685800"/>
            <a:ext cx="11887200" cy="1676400"/>
          </a:xfrm>
        </p:spPr>
        <p:txBody>
          <a:bodyPr/>
          <a:lstStyle/>
          <a:p>
            <a:pPr algn="l" eaLnBrk="1" hangingPunct="1"/>
            <a:r>
              <a:rPr lang="en-US" sz="40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DAISY: The Gold Standard for Accessibility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1016000" y="2667000"/>
            <a:ext cx="11049000" cy="6172200"/>
          </a:xfrm>
        </p:spPr>
        <p:txBody>
          <a:bodyPr/>
          <a:lstStyle/>
          <a:p>
            <a:pPr eaLnBrk="1" hangingPunct="1">
              <a:buNone/>
            </a:pPr>
            <a:endParaRPr lang="en-US" dirty="0" smtClean="0">
              <a:latin typeface="Verdana" pitchFamily="34" charset="0"/>
            </a:endParaRPr>
          </a:p>
          <a:p>
            <a:pPr eaLnBrk="1" hangingPunct="1"/>
            <a:r>
              <a:rPr lang="en-US" dirty="0" smtClean="0">
                <a:latin typeface="Verdana" pitchFamily="34" charset="0"/>
              </a:rPr>
              <a:t>Libraries throughout the world serving persons with disabilities</a:t>
            </a:r>
          </a:p>
          <a:p>
            <a:pPr eaLnBrk="1" hangingPunct="1"/>
            <a:r>
              <a:rPr lang="en-US" dirty="0"/>
              <a:t>Educational and leisure </a:t>
            </a:r>
            <a:r>
              <a:rPr lang="en-US" dirty="0" smtClean="0"/>
              <a:t>publications</a:t>
            </a:r>
          </a:p>
          <a:p>
            <a:pPr eaLnBrk="1" hangingPunct="1"/>
            <a:r>
              <a:rPr lang="en-US" dirty="0" smtClean="0">
                <a:latin typeface="Verdana" pitchFamily="34" charset="0"/>
              </a:rPr>
              <a:t>National Instructional Materials Standard (NIMAS) in the USA</a:t>
            </a:r>
          </a:p>
          <a:p>
            <a:pPr eaLnBrk="1" hangingPunct="1"/>
            <a:r>
              <a:rPr lang="en-US" dirty="0" smtClean="0">
                <a:latin typeface="Verdana" pitchFamily="34" charset="0"/>
              </a:rPr>
              <a:t>NIMAS required in K-12 publishing</a:t>
            </a:r>
          </a:p>
          <a:p>
            <a:pPr eaLnBrk="1" hangingPunct="1"/>
            <a:endParaRPr lang="en-US" dirty="0" smtClean="0">
              <a:latin typeface="Verdana" pitchFamily="34" charset="0"/>
            </a:endParaRP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558800" y="381000"/>
            <a:ext cx="11887200" cy="1803400"/>
          </a:xfrm>
        </p:spPr>
        <p:txBody>
          <a:bodyPr/>
          <a:lstStyle/>
          <a:p>
            <a:pPr algn="l"/>
            <a:r>
              <a:rPr lang="en-US" sz="40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DAISY for Authoring &amp; Interchange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1092200" y="2489200"/>
            <a:ext cx="11049000" cy="6096000"/>
          </a:xfrm>
        </p:spPr>
        <p:txBody>
          <a:bodyPr/>
          <a:lstStyle/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DAISY officially the ANSI/NISO Z39.86 is under revision</a:t>
            </a: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Part A: Authoring &amp; Interchange</a:t>
            </a: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Emerged from the W3C closing of XHTML 2 WG</a:t>
            </a: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XML modules with Semantics for an array of publications, e.g. journals, newspapers, books</a:t>
            </a: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Totally extensible</a:t>
            </a:r>
          </a:p>
          <a:p>
            <a:pPr>
              <a:buNone/>
            </a:pPr>
            <a:endParaRPr lang="en-US" sz="105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35000" y="508000"/>
            <a:ext cx="11811000" cy="2159000"/>
          </a:xfrm>
        </p:spPr>
        <p:txBody>
          <a:bodyPr/>
          <a:lstStyle/>
          <a:p>
            <a:pPr algn="l" eaLnBrk="1" hangingPunct="1"/>
            <a:r>
              <a:rPr lang="en-US" sz="40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Features from DAISY Incorporated in EPUB 3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16000" y="2768600"/>
            <a:ext cx="10896600" cy="5715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Verdana" pitchFamily="34" charset="0"/>
              </a:rPr>
              <a:t>DAISY Navigation (was NCX) EPUB Navigation is a </a:t>
            </a:r>
            <a:r>
              <a:rPr lang="en-US" b="1" dirty="0" smtClean="0">
                <a:latin typeface="Verdana" pitchFamily="34" charset="0"/>
              </a:rPr>
              <a:t>MUST</a:t>
            </a:r>
            <a:r>
              <a:rPr lang="en-US" dirty="0" smtClean="0">
                <a:latin typeface="Verdana" pitchFamily="34" charset="0"/>
              </a:rPr>
              <a:t> for both content and reading systems</a:t>
            </a:r>
          </a:p>
          <a:p>
            <a:pPr eaLnBrk="1" hangingPunct="1">
              <a:buNone/>
            </a:pPr>
            <a:endParaRPr lang="en-US" dirty="0" smtClean="0">
              <a:latin typeface="Verdana" pitchFamily="34" charset="0"/>
            </a:endParaRPr>
          </a:p>
          <a:p>
            <a:pPr eaLnBrk="1" hangingPunct="1"/>
            <a:r>
              <a:rPr lang="en-US" dirty="0" smtClean="0">
                <a:latin typeface="Verdana" pitchFamily="34" charset="0"/>
              </a:rPr>
              <a:t>EPUB will support Audio and Text Synchronization using simple SMIL</a:t>
            </a:r>
          </a:p>
          <a:p>
            <a:pPr eaLnBrk="1" hangingPunct="1">
              <a:buNone/>
            </a:pPr>
            <a:endParaRPr lang="en-US" dirty="0" smtClean="0">
              <a:latin typeface="Verdana" pitchFamily="34" charset="0"/>
            </a:endParaRPr>
          </a:p>
          <a:p>
            <a:pPr eaLnBrk="1" hangingPunct="1"/>
            <a:r>
              <a:rPr lang="en-US" dirty="0" smtClean="0">
                <a:latin typeface="Verdana" pitchFamily="34" charset="0"/>
              </a:rPr>
              <a:t>Semantics from DAISY Authoring and Interchange preserved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558800" y="304800"/>
            <a:ext cx="11963400" cy="19050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sz="40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Preserving Semantics in EPUB Content Documents</a:t>
            </a:r>
            <a:r>
              <a:rPr lang="en-US" sz="4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sz="4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4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1016000" y="2209800"/>
            <a:ext cx="10972800" cy="67056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>
                <a:latin typeface="Verdana" pitchFamily="34" charset="0"/>
              </a:rPr>
              <a:t>Publishing domains require semantics not present in HTML 5</a:t>
            </a:r>
          </a:p>
          <a:p>
            <a:pPr eaLnBrk="1" hangingPunct="1"/>
            <a:r>
              <a:rPr lang="en-US" dirty="0" smtClean="0">
                <a:latin typeface="Verdana" pitchFamily="34" charset="0"/>
              </a:rPr>
              <a:t>More semantics is better for Everybody</a:t>
            </a:r>
          </a:p>
          <a:p>
            <a:pPr eaLnBrk="1" hangingPunct="1"/>
            <a:r>
              <a:rPr lang="en-US" dirty="0" smtClean="0">
                <a:latin typeface="Verdana" pitchFamily="34" charset="0"/>
              </a:rPr>
              <a:t>Books, newspapers, journals have their own specific semantics</a:t>
            </a:r>
          </a:p>
          <a:p>
            <a:pPr eaLnBrk="1" hangingPunct="1"/>
            <a:r>
              <a:rPr lang="en-US" dirty="0" smtClean="0">
                <a:latin typeface="Verdana" pitchFamily="34" charset="0"/>
              </a:rPr>
              <a:t>We can provide a "semantic inflection" to HTML elements by using an attribute</a:t>
            </a:r>
          </a:p>
          <a:p>
            <a:pPr eaLnBrk="1" hangingPunct="1"/>
            <a:r>
              <a:rPr lang="en-US" dirty="0" smtClean="0">
                <a:latin typeface="Verdana" pitchFamily="34" charset="0"/>
              </a:rPr>
              <a:t>Example: footnotes and footnote references</a:t>
            </a:r>
          </a:p>
          <a:p>
            <a:pPr eaLnBrk="1" hangingPunct="1"/>
            <a:r>
              <a:rPr lang="en-US" dirty="0" smtClean="0">
                <a:latin typeface="Verdana" pitchFamily="34" charset="0"/>
              </a:rPr>
              <a:t>Semantic inflections through attributes provide an extensible rich mechanism to add semantics</a:t>
            </a:r>
          </a:p>
          <a:p>
            <a:pPr eaLnBrk="1" hangingPunct="1">
              <a:buNone/>
            </a:pPr>
            <a:r>
              <a:rPr lang="en-US" dirty="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558800" y="254000"/>
            <a:ext cx="11887200" cy="2032000"/>
          </a:xfrm>
        </p:spPr>
        <p:txBody>
          <a:bodyPr/>
          <a:lstStyle/>
          <a:p>
            <a:pPr algn="l"/>
            <a:r>
              <a:rPr lang="en-US" sz="4000" dirty="0" smtClean="0">
                <a:solidFill>
                  <a:srgbClr val="FFFF00"/>
                </a:solidFill>
              </a:rPr>
              <a:t>One Standard is Better than Two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939800" y="2362200"/>
            <a:ext cx="11049000" cy="6400800"/>
          </a:xfrm>
        </p:spPr>
        <p:txBody>
          <a:bodyPr/>
          <a:lstStyle/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Part B of the ANSI/NISO Z39.86 deals with distribution</a:t>
            </a:r>
          </a:p>
          <a:p>
            <a:pPr>
              <a:buNone/>
            </a:pP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DAISY plans to endorse EPUB 3 for distribution of fully accessible content</a:t>
            </a:r>
          </a:p>
          <a:p>
            <a:pPr>
              <a:buNone/>
            </a:pP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DAISY Members expected to move to EPUB 3 over time</a:t>
            </a:r>
          </a:p>
          <a:p>
            <a:pPr>
              <a:buNone/>
            </a:pP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DAISY Friends (for-profit companies) encourage to support EPUB 3 moving forward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35000" y="254000"/>
            <a:ext cx="11811000" cy="2438400"/>
          </a:xfrm>
        </p:spPr>
        <p:txBody>
          <a:bodyPr/>
          <a:lstStyle/>
          <a:p>
            <a:pPr algn="l"/>
            <a:r>
              <a:rPr lang="en-US" sz="4000" dirty="0" smtClean="0">
                <a:solidFill>
                  <a:srgbClr val="FFFF00"/>
                </a:solidFill>
              </a:rPr>
              <a:t>What Makes an Accessible System?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016000" y="2768600"/>
            <a:ext cx="10972800" cy="5715000"/>
          </a:xfrm>
        </p:spPr>
        <p:txBody>
          <a:bodyPr/>
          <a:lstStyle/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Website must be accessible</a:t>
            </a:r>
          </a:p>
          <a:p>
            <a:pPr>
              <a:buNone/>
            </a:pP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Retail ordering must be accessible</a:t>
            </a:r>
          </a:p>
          <a:p>
            <a:pPr>
              <a:buNone/>
            </a:pP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Content must conform to guidelines and best practices</a:t>
            </a:r>
          </a:p>
          <a:p>
            <a:pPr>
              <a:buNone/>
            </a:pP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Reading System (user agent) must be fully accessible to a person using Assistive Technology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635000" y="457200"/>
            <a:ext cx="11887200" cy="1752600"/>
          </a:xfrm>
        </p:spPr>
        <p:txBody>
          <a:bodyPr/>
          <a:lstStyle/>
          <a:p>
            <a:pPr algn="l"/>
            <a:r>
              <a:rPr lang="en-US" sz="40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sz="40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40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Threats to Accessibility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939800" y="2514600"/>
            <a:ext cx="11125200" cy="57150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Website and ordering not accessible</a:t>
            </a:r>
          </a:p>
          <a:p>
            <a:pPr>
              <a:buNone/>
            </a:pP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Reading System created without persons with disabilities in mind</a:t>
            </a:r>
          </a:p>
          <a:p>
            <a:pPr>
              <a:buNone/>
            </a:pP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Text content presented as images</a:t>
            </a:r>
          </a:p>
          <a:p>
            <a:pPr>
              <a:buNone/>
            </a:pP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Incorrect reading order</a:t>
            </a:r>
          </a:p>
          <a:p>
            <a:pPr>
              <a:buNone/>
            </a:pP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JavaScript used  without regard to accessibility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hoto - Vertical Reflec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 Reflectio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74EB3">
                <a:alpha val="84999"/>
              </a:srgbClr>
            </a:gs>
            <a:gs pos="100000">
              <a:srgbClr val="0B3280">
                <a:alpha val="84999"/>
              </a:srgb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xmlns:a="http://schemas.openxmlformats.org/drawingml/2006/main" xmlns="" w="12700" cap="flat" cmpd="sng" algn="ctr">
              <a:solidFill>
                <a:srgbClr val="2F3946">
                  <a:alpha val="84999"/>
                </a:srgbClr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74EB3">
                <a:alpha val="84999"/>
              </a:srgbClr>
            </a:gs>
            <a:gs pos="100000">
              <a:srgbClr val="0B3280">
                <a:alpha val="84999"/>
              </a:srgb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xmlns:a="http://schemas.openxmlformats.org/drawingml/2006/main" xmlns="" w="12700" cap="flat" cmpd="sng" algn="ctr">
              <a:solidFill>
                <a:srgbClr val="2F3946">
                  <a:alpha val="84999"/>
                </a:srgbClr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Photo - Vertical Reflec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itle - Top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74EB3">
                <a:alpha val="84999"/>
              </a:srgbClr>
            </a:gs>
            <a:gs pos="100000">
              <a:srgbClr val="0B3280">
                <a:alpha val="84999"/>
              </a:srgb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xmlns:a="http://schemas.openxmlformats.org/drawingml/2006/main" xmlns="" w="12700" cap="flat" cmpd="sng" algn="ctr">
              <a:solidFill>
                <a:srgbClr val="2F3946">
                  <a:alpha val="84999"/>
                </a:srgbClr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74EB3">
                <a:alpha val="84999"/>
              </a:srgbClr>
            </a:gs>
            <a:gs pos="100000">
              <a:srgbClr val="0B3280">
                <a:alpha val="84999"/>
              </a:srgb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xmlns:a="http://schemas.openxmlformats.org/drawingml/2006/main" xmlns="" w="12700" cap="flat" cmpd="sng" algn="ctr">
              <a:solidFill>
                <a:srgbClr val="2F3946">
                  <a:alpha val="84999"/>
                </a:srgbClr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Blank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74EB3">
                <a:alpha val="84999"/>
              </a:srgbClr>
            </a:gs>
            <a:gs pos="100000">
              <a:srgbClr val="0B3280">
                <a:alpha val="84999"/>
              </a:srgb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xmlns:a="http://schemas.openxmlformats.org/drawingml/2006/main" xmlns="" w="12700" cap="flat" cmpd="sng" algn="ctr">
              <a:solidFill>
                <a:srgbClr val="2F3946">
                  <a:alpha val="84999"/>
                </a:srgbClr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74EB3">
                <a:alpha val="84999"/>
              </a:srgbClr>
            </a:gs>
            <a:gs pos="100000">
              <a:srgbClr val="0B3280">
                <a:alpha val="84999"/>
              </a:srgb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xmlns:a="http://schemas.openxmlformats.org/drawingml/2006/main" xmlns="" w="12700" cap="flat" cmpd="sng" algn="ctr">
              <a:solidFill>
                <a:srgbClr val="2F3946">
                  <a:alpha val="84999"/>
                </a:srgbClr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itle &amp; Bullets - Lef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74EB3">
                <a:alpha val="84999"/>
              </a:srgbClr>
            </a:gs>
            <a:gs pos="100000">
              <a:srgbClr val="0B3280">
                <a:alpha val="84999"/>
              </a:srgb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xmlns:a="http://schemas.openxmlformats.org/drawingml/2006/main" xmlns="" w="12700" cap="flat" cmpd="sng" algn="ctr">
              <a:solidFill>
                <a:srgbClr val="2F3946">
                  <a:alpha val="84999"/>
                </a:srgbClr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74EB3">
                <a:alpha val="84999"/>
              </a:srgbClr>
            </a:gs>
            <a:gs pos="100000">
              <a:srgbClr val="0B3280">
                <a:alpha val="84999"/>
              </a:srgb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xmlns:a="http://schemas.openxmlformats.org/drawingml/2006/main" xmlns="" w="12700" cap="flat" cmpd="sng" algn="ctr">
              <a:solidFill>
                <a:srgbClr val="2F3946">
                  <a:alpha val="84999"/>
                </a:srgbClr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Title &amp; Bullets - 2 Column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74EB3">
                <a:alpha val="84999"/>
              </a:srgbClr>
            </a:gs>
            <a:gs pos="100000">
              <a:srgbClr val="0B3280">
                <a:alpha val="84999"/>
              </a:srgb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xmlns:a="http://schemas.openxmlformats.org/drawingml/2006/main" xmlns="" w="12700" cap="flat" cmpd="sng" algn="ctr">
              <a:solidFill>
                <a:srgbClr val="2F3946">
                  <a:alpha val="84999"/>
                </a:srgbClr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74EB3">
                <a:alpha val="84999"/>
              </a:srgbClr>
            </a:gs>
            <a:gs pos="100000">
              <a:srgbClr val="0B3280">
                <a:alpha val="84999"/>
              </a:srgb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xmlns:a="http://schemas.openxmlformats.org/drawingml/2006/main" xmlns="" w="12700" cap="flat" cmpd="sng" algn="ctr">
              <a:solidFill>
                <a:srgbClr val="2F3946">
                  <a:alpha val="84999"/>
                </a:srgbClr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Title, Bullets &amp; Photo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74EB3">
                <a:alpha val="84999"/>
              </a:srgbClr>
            </a:gs>
            <a:gs pos="100000">
              <a:srgbClr val="0B3280">
                <a:alpha val="84999"/>
              </a:srgb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xmlns:a="http://schemas.openxmlformats.org/drawingml/2006/main" xmlns="" w="12700" cap="flat" cmpd="sng" algn="ctr">
              <a:solidFill>
                <a:srgbClr val="2F3946">
                  <a:alpha val="84999"/>
                </a:srgbClr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74EB3">
                <a:alpha val="84999"/>
              </a:srgbClr>
            </a:gs>
            <a:gs pos="100000">
              <a:srgbClr val="0B3280">
                <a:alpha val="84999"/>
              </a:srgb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xmlns:a="http://schemas.openxmlformats.org/drawingml/2006/main" xmlns="" w="12700" cap="flat" cmpd="sng" algn="ctr">
              <a:solidFill>
                <a:srgbClr val="2F3946">
                  <a:alpha val="84999"/>
                </a:srgbClr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1044</TotalTime>
  <Pages>0</Pages>
  <Words>769</Words>
  <Characters>0</Characters>
  <Application>Microsoft Macintosh PowerPoint</Application>
  <PresentationFormat>Custom</PresentationFormat>
  <Lines>0</Lines>
  <Paragraphs>126</Paragraphs>
  <Slides>15</Slides>
  <Notes>15</Notes>
  <HiddenSlides>0</HiddenSlides>
  <MMClips>0</MMClips>
  <ScaleCrop>false</ScaleCrop>
  <HeadingPairs>
    <vt:vector size="4" baseType="variant">
      <vt:variant>
        <vt:lpstr>Design Template</vt:lpstr>
      </vt:variant>
      <vt:variant>
        <vt:i4>9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Photo - Vertical Reflection</vt:lpstr>
      <vt:lpstr>Title - Top</vt:lpstr>
      <vt:lpstr>1_Custom Design</vt:lpstr>
      <vt:lpstr>Blank</vt:lpstr>
      <vt:lpstr>Title &amp; Bullets - Left</vt:lpstr>
      <vt:lpstr>Title &amp; Bullets - 2 Column</vt:lpstr>
      <vt:lpstr>Custom Design</vt:lpstr>
      <vt:lpstr>2_Custom Design</vt:lpstr>
      <vt:lpstr>Title, Bullets &amp; Photo</vt:lpstr>
      <vt:lpstr>EPUB 3 DAISY &amp; Accessibility</vt:lpstr>
      <vt:lpstr>"In the Information Age, Access to Information is a Fundamental  Human Right." </vt:lpstr>
      <vt:lpstr>DAISY: The Gold Standard for Accessibility</vt:lpstr>
      <vt:lpstr>DAISY for Authoring &amp; Interchange</vt:lpstr>
      <vt:lpstr>Features from DAISY Incorporated in EPUB 3</vt:lpstr>
      <vt:lpstr>Preserving Semantics in EPUB Content Documents </vt:lpstr>
      <vt:lpstr>One Standard is Better than Two</vt:lpstr>
      <vt:lpstr>What Makes an Accessible System?</vt:lpstr>
      <vt:lpstr> Threats to Accessibility</vt:lpstr>
      <vt:lpstr>Threats to Accessibility (continued)</vt:lpstr>
      <vt:lpstr>Legal Issues in the Digital Publishing Space</vt:lpstr>
      <vt:lpstr>Upcoming Work Important to the DAISY Consortium</vt:lpstr>
      <vt:lpstr>Current Needs</vt:lpstr>
      <vt:lpstr>Work-in-Progress </vt:lpstr>
      <vt:lpstr>DAISY Reading Systems that Currently Support EPUB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makes DAISY/EPUB effective:       DAISY reading experience.   What is new in the EPUB revision?</dc:title>
  <dc:creator>Elton</dc:creator>
  <cp:lastModifiedBy>Shirley Bailes</cp:lastModifiedBy>
  <cp:revision>131</cp:revision>
  <dcterms:created xsi:type="dcterms:W3CDTF">2011-02-15T14:54:19Z</dcterms:created>
  <dcterms:modified xsi:type="dcterms:W3CDTF">2011-02-15T14:54:39Z</dcterms:modified>
</cp:coreProperties>
</file>